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3" r:id="rId5"/>
    <p:sldId id="265" r:id="rId6"/>
    <p:sldId id="259" r:id="rId7"/>
    <p:sldId id="262" r:id="rId8"/>
    <p:sldId id="260" r:id="rId9"/>
    <p:sldId id="264" r:id="rId10"/>
    <p:sldId id="266" r:id="rId1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19" name="18 Marcador de pie de página"/>
          <p:cNvSpPr>
            <a:spLocks noGrp="1"/>
          </p:cNvSpPr>
          <p:nvPr>
            <p:ph type="ftr" sz="quarter" idx="11"/>
          </p:nvPr>
        </p:nvSpPr>
        <p:spPr/>
        <p:txBody>
          <a:bodyPr/>
          <a:lstStyle/>
          <a:p>
            <a:endParaRPr lang="es-CL"/>
          </a:p>
        </p:txBody>
      </p:sp>
      <p:sp>
        <p:nvSpPr>
          <p:cNvPr id="27" name="2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1112568-95A8-442D-A3EC-F6BC1253683C}" type="datetimeFigureOut">
              <a:rPr lang="es-CL" smtClean="0"/>
              <a:t>01-12-2016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077200" y="6356350"/>
            <a:ext cx="609600" cy="365125"/>
          </a:xfrm>
        </p:spPr>
        <p:txBody>
          <a:bodyPr/>
          <a:lstStyle/>
          <a:p>
            <a:fld id="{FC1C391D-CDE2-4852-AAF5-088034BCBEC0}" type="slidenum">
              <a:rPr lang="es-CL" smtClean="0"/>
              <a:t>‹Nº›</a:t>
            </a:fld>
            <a:endParaRPr lang="es-CL"/>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112568-95A8-442D-A3EC-F6BC1253683C}" type="datetimeFigureOut">
              <a:rPr lang="es-CL" smtClean="0"/>
              <a:t>01-12-2016</a:t>
            </a:fld>
            <a:endParaRPr lang="es-CL"/>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L"/>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1C391D-CDE2-4852-AAF5-088034BCBEC0}" type="slidenum">
              <a:rPr lang="es-CL" smtClean="0"/>
              <a:t>‹Nº›</a:t>
            </a:fld>
            <a:endParaRPr lang="es-CL"/>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Per%C3%ADodo_de_oscilaci%C3%B3n" TargetMode="External"/><Relationship Id="rId2" Type="http://schemas.openxmlformats.org/officeDocument/2006/relationships/hyperlink" Target="http://es.wikipedia.org/wiki/Fuerza" TargetMode="External"/><Relationship Id="rId1" Type="http://schemas.openxmlformats.org/officeDocument/2006/relationships/slideLayout" Target="../slideLayouts/slideLayout2.xml"/><Relationship Id="rId4" Type="http://schemas.openxmlformats.org/officeDocument/2006/relationships/hyperlink" Target="http://es.wikipedia.org/wiki/Frecuencia_de_resonanc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Frecuencia" TargetMode="External"/><Relationship Id="rId2" Type="http://schemas.openxmlformats.org/officeDocument/2006/relationships/hyperlink" Target="http://es.wikipedia.org/wiki/Diapas%C3%B3n" TargetMode="External"/><Relationship Id="rId1" Type="http://schemas.openxmlformats.org/officeDocument/2006/relationships/slideLayout" Target="../slideLayouts/slideLayout2.xml"/><Relationship Id="rId4" Type="http://schemas.openxmlformats.org/officeDocument/2006/relationships/hyperlink" Target="http://es.wikipedia.org/wiki/Onda_sonor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ndex.php?title=Tacoma,_Washington&amp;action=edit&amp;redlink=1" TargetMode="External"/><Relationship Id="rId3" Type="http://schemas.openxmlformats.org/officeDocument/2006/relationships/hyperlink" Target="http://es.wikipedia.org/w/index.php?title=List_of_largest_suspension_bridges&amp;action=edit&amp;redlink=1" TargetMode="External"/><Relationship Id="rId7" Type="http://schemas.openxmlformats.org/officeDocument/2006/relationships/hyperlink" Target="http://es.wikipedia.org/w/index.php?title=Puget_Sound&amp;action=edit&amp;redlink=1" TargetMode="External"/><Relationship Id="rId12" Type="http://schemas.openxmlformats.org/officeDocument/2006/relationships/hyperlink" Target="http://es.wikipedia.org/w/index.php?title=Falla_estructural&amp;action=edit&amp;redlink=1" TargetMode="External"/><Relationship Id="rId2" Type="http://schemas.openxmlformats.org/officeDocument/2006/relationships/hyperlink" Target="http://es.wikipedia.org/wiki/Puente_colgante" TargetMode="External"/><Relationship Id="rId1" Type="http://schemas.openxmlformats.org/officeDocument/2006/relationships/slideLayout" Target="../slideLayouts/slideLayout2.xml"/><Relationship Id="rId6" Type="http://schemas.openxmlformats.org/officeDocument/2006/relationships/hyperlink" Target="http://es.wikipedia.org/wiki/Tacoma_Narrows" TargetMode="External"/><Relationship Id="rId11" Type="http://schemas.openxmlformats.org/officeDocument/2006/relationships/hyperlink" Target="http://es.wikipedia.org/w/index.php?title=Leon_Moisseiff&amp;action=edit&amp;redlink=1" TargetMode="External"/><Relationship Id="rId5" Type="http://schemas.openxmlformats.org/officeDocument/2006/relationships/hyperlink" Target="http://es.wikipedia.org/w/index.php?title=Washington_State_Route_16&amp;action=edit&amp;redlink=1" TargetMode="External"/><Relationship Id="rId10" Type="http://schemas.openxmlformats.org/officeDocument/2006/relationships/hyperlink" Target="http://es.wikipedia.org/w/index.php?title=Clark_Eldridge&amp;action=edit&amp;redlink=1" TargetMode="External"/><Relationship Id="rId4" Type="http://schemas.openxmlformats.org/officeDocument/2006/relationships/hyperlink" Target="http://es.wikipedia.org/wiki/Puente_de_Tacoma_Narrows" TargetMode="External"/><Relationship Id="rId9" Type="http://schemas.openxmlformats.org/officeDocument/2006/relationships/hyperlink" Target="http://es.wikipedia.org/w/index.php?title=Gig_Harbor,_Washington&amp;action=edit&amp;redlink=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ndex.php?title=Robert_H._Scanlan&amp;action=edit&amp;redlink=1" TargetMode="External"/><Relationship Id="rId2" Type="http://schemas.openxmlformats.org/officeDocument/2006/relationships/hyperlink" Target="http://es.wikipedia.org/wiki/Puente_de_Tacoma_Narrow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Resonancia !</a:t>
            </a:r>
            <a:endParaRPr lang="es-CL" dirty="0"/>
          </a:p>
        </p:txBody>
      </p:sp>
      <p:pic>
        <p:nvPicPr>
          <p:cNvPr id="1026" name="Picture 2"/>
          <p:cNvPicPr>
            <a:picLocks noGrp="1" noChangeAspect="1" noChangeArrowheads="1"/>
          </p:cNvPicPr>
          <p:nvPr>
            <p:ph idx="1"/>
          </p:nvPr>
        </p:nvPicPr>
        <p:blipFill>
          <a:blip r:embed="rId2"/>
          <a:srcRect/>
          <a:stretch>
            <a:fillRect/>
          </a:stretch>
        </p:blipFill>
        <p:spPr bwMode="auto">
          <a:xfrm>
            <a:off x="2699792" y="2420888"/>
            <a:ext cx="3810000" cy="3381375"/>
          </a:xfrm>
          <a:prstGeom prst="rect">
            <a:avLst/>
          </a:prstGeom>
          <a:noFill/>
          <a:ln w="9525">
            <a:noFill/>
            <a:miter lim="800000"/>
            <a:headEnd/>
            <a:tailEnd/>
          </a:ln>
          <a:effectLst/>
        </p:spPr>
      </p:pic>
      <p:sp>
        <p:nvSpPr>
          <p:cNvPr id="5" name="3 Título"/>
          <p:cNvSpPr txBox="1">
            <a:spLocks/>
          </p:cNvSpPr>
          <p:nvPr/>
        </p:nvSpPr>
        <p:spPr>
          <a:xfrm>
            <a:off x="5652120" y="6082766"/>
            <a:ext cx="4320480" cy="293297"/>
          </a:xfrm>
          <a:prstGeom prst="rect">
            <a:avLst/>
          </a:prstGeom>
        </p:spPr>
        <p:txBody>
          <a:bodyPr vert="horz" lIns="0" rIns="0" bIns="0" anchor="b">
            <a:normAutofit fontScale="4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s-CL" dirty="0" smtClean="0"/>
              <a:t>Montoya.</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smtClean="0"/>
              <a:t>Gracias.  Montoya.-</a:t>
            </a:r>
            <a:endParaRPr lang="es-CL" dirty="0"/>
          </a:p>
        </p:txBody>
      </p:sp>
    </p:spTree>
    <p:extLst>
      <p:ext uri="{BB962C8B-B14F-4D97-AF65-F5344CB8AC3E}">
        <p14:creationId xmlns:p14="http://schemas.microsoft.com/office/powerpoint/2010/main" val="2875876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title"/>
          </p:nvPr>
        </p:nvSpPr>
        <p:spPr/>
        <p:txBody>
          <a:bodyPr/>
          <a:lstStyle/>
          <a:p>
            <a:r>
              <a:rPr lang="es-CL" dirty="0" smtClean="0"/>
              <a:t>Definición de Resonancia</a:t>
            </a:r>
            <a:endParaRPr lang="es-CL" dirty="0"/>
          </a:p>
        </p:txBody>
      </p:sp>
      <p:sp>
        <p:nvSpPr>
          <p:cNvPr id="12" name="11 Marcador de contenido"/>
          <p:cNvSpPr>
            <a:spLocks noGrp="1"/>
          </p:cNvSpPr>
          <p:nvPr>
            <p:ph idx="1"/>
          </p:nvPr>
        </p:nvSpPr>
        <p:spPr/>
        <p:txBody>
          <a:bodyPr/>
          <a:lstStyle/>
          <a:p>
            <a:r>
              <a:rPr lang="es-CL" dirty="0" smtClean="0"/>
              <a:t>La </a:t>
            </a:r>
            <a:r>
              <a:rPr lang="es-CL" b="1" dirty="0" smtClean="0"/>
              <a:t>resonancia</a:t>
            </a:r>
            <a:r>
              <a:rPr lang="es-CL" dirty="0" smtClean="0"/>
              <a:t> es un fenómeno que se produce cuando un cuerpo capaz de vibrar es sometido a la acción de una </a:t>
            </a:r>
            <a:r>
              <a:rPr lang="es-CL" dirty="0" smtClean="0">
                <a:hlinkClick r:id="rId2" tooltip="Fuerza"/>
              </a:rPr>
              <a:t>fuerza</a:t>
            </a:r>
            <a:r>
              <a:rPr lang="es-CL" dirty="0" smtClean="0"/>
              <a:t> periódica, cuyo </a:t>
            </a:r>
            <a:r>
              <a:rPr lang="es-CL" dirty="0" smtClean="0">
                <a:hlinkClick r:id="rId3" tooltip="Período de oscilación"/>
              </a:rPr>
              <a:t>periodo de vibración</a:t>
            </a:r>
            <a:r>
              <a:rPr lang="es-CL" dirty="0" smtClean="0"/>
              <a:t> coincide con el </a:t>
            </a:r>
            <a:r>
              <a:rPr lang="es-CL" dirty="0" smtClean="0">
                <a:hlinkClick r:id="rId4" tooltip="Frecuencia de resonancia"/>
              </a:rPr>
              <a:t>periodo de vibración característico</a:t>
            </a:r>
            <a:r>
              <a:rPr lang="es-CL" dirty="0" smtClean="0"/>
              <a:t> de dicho cuerpo.</a:t>
            </a:r>
          </a:p>
          <a:p>
            <a:endParaRPr lang="es-CL" dirty="0" smtClean="0"/>
          </a:p>
          <a:p>
            <a:r>
              <a:rPr lang="es-CL" dirty="0" smtClean="0"/>
              <a:t>En estas circunstancias el cuerpo vibra, aumentando de forma progresiva la amplitud del movimiento tras cada una de las actuaciones sucesivas de la fuerza.</a:t>
            </a:r>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Ejemplo de </a:t>
            </a:r>
            <a:r>
              <a:rPr lang="es-CL" dirty="0" err="1" smtClean="0"/>
              <a:t>resonancoa</a:t>
            </a:r>
            <a:endParaRPr lang="es-CL" dirty="0"/>
          </a:p>
        </p:txBody>
      </p:sp>
      <p:sp>
        <p:nvSpPr>
          <p:cNvPr id="3" name="2 Marcador de contenido"/>
          <p:cNvSpPr>
            <a:spLocks noGrp="1"/>
          </p:cNvSpPr>
          <p:nvPr>
            <p:ph idx="1"/>
          </p:nvPr>
        </p:nvSpPr>
        <p:spPr/>
        <p:txBody>
          <a:bodyPr/>
          <a:lstStyle/>
          <a:p>
            <a:r>
              <a:rPr lang="es-CL" dirty="0" smtClean="0"/>
              <a:t>Una forma de poner de manifiesto este fenómeno consiste en tomar dos </a:t>
            </a:r>
            <a:r>
              <a:rPr lang="es-CL" dirty="0" smtClean="0">
                <a:hlinkClick r:id="rId2" tooltip="Diapasón"/>
              </a:rPr>
              <a:t>diapasones</a:t>
            </a:r>
            <a:r>
              <a:rPr lang="es-CL" dirty="0" smtClean="0"/>
              <a:t> capaces de emitir un sonido de la misma </a:t>
            </a:r>
            <a:r>
              <a:rPr lang="es-CL" dirty="0" smtClean="0">
                <a:hlinkClick r:id="rId3" tooltip="Frecuencia"/>
              </a:rPr>
              <a:t>frecuencia</a:t>
            </a:r>
            <a:r>
              <a:rPr lang="es-CL" dirty="0" smtClean="0"/>
              <a:t> y colocados próximos el uno del otro, cuando hacemos vibrar uno, el otro emite, de manera espontánea, el mismo sonido, debido a que las </a:t>
            </a:r>
            <a:r>
              <a:rPr lang="es-CL" dirty="0" smtClean="0">
                <a:hlinkClick r:id="rId4" tooltip="Onda sonora"/>
              </a:rPr>
              <a:t>ondas sonoras</a:t>
            </a:r>
            <a:r>
              <a:rPr lang="es-CL" dirty="0" smtClean="0"/>
              <a:t> generadas por el primero presionan a través del aire al segundo.</a:t>
            </a:r>
          </a:p>
          <a:p>
            <a:endParaRPr lang="es-CL" dirty="0" smtClean="0"/>
          </a:p>
          <a:p>
            <a:r>
              <a:rPr lang="es-CL" dirty="0" smtClean="0"/>
              <a:t>Ej. Soprano  y vaso</a:t>
            </a:r>
            <a:endParaRPr lang="es-C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r>
              <a:rPr lang="es-CL" dirty="0" smtClean="0"/>
              <a:t>Resonancia de manera mas científica !</a:t>
            </a:r>
            <a:endParaRPr lang="es-CL" dirty="0"/>
          </a:p>
        </p:txBody>
      </p:sp>
      <p:sp>
        <p:nvSpPr>
          <p:cNvPr id="3" name="2 Marcador de contenido"/>
          <p:cNvSpPr>
            <a:spLocks noGrp="1"/>
          </p:cNvSpPr>
          <p:nvPr>
            <p:ph idx="1"/>
          </p:nvPr>
        </p:nvSpPr>
        <p:spPr>
          <a:xfrm>
            <a:off x="457200" y="2714620"/>
            <a:ext cx="8229600" cy="3609980"/>
          </a:xfrm>
        </p:spPr>
        <p:txBody>
          <a:bodyPr>
            <a:normAutofit/>
          </a:bodyPr>
          <a:lstStyle/>
          <a:p>
            <a:r>
              <a:rPr lang="es-CL" dirty="0" smtClean="0"/>
              <a:t>La frecuencia natural de resonancia de un sólido rígido se determina según las leyes de la dinámica de los pequeños movimientos. Según ésta, dado un sólido rígido, es posible determinar la posición de equilibrio estable de éste, aplicando para ello el criterio de </a:t>
            </a:r>
            <a:r>
              <a:rPr lang="es-CL" dirty="0" err="1" smtClean="0"/>
              <a:t>Sylvester</a:t>
            </a:r>
            <a:r>
              <a:rPr lang="es-CL" dirty="0" smtClean="0"/>
              <a:t> a la función potencial (que comprende los potenciales gravitatorios, elásticos,...). </a:t>
            </a:r>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r>
              <a:rPr lang="es-CL" dirty="0" smtClean="0"/>
              <a:t>Una vez determinada la posición de equilibrio estable, a la matriz del </a:t>
            </a:r>
            <a:r>
              <a:rPr lang="es-CL" dirty="0" err="1" smtClean="0"/>
              <a:t>hessiano</a:t>
            </a:r>
            <a:r>
              <a:rPr lang="es-CL" dirty="0" smtClean="0"/>
              <a:t> empleado para ello en el criterio de </a:t>
            </a:r>
            <a:r>
              <a:rPr lang="es-CL" dirty="0" err="1" smtClean="0"/>
              <a:t>Sylvester</a:t>
            </a:r>
            <a:r>
              <a:rPr lang="es-CL" dirty="0" smtClean="0"/>
              <a:t> se le llamará matriz de rigidez[K], y, si se define la matriz de masas [M] como aquella que tiene por elementos </a:t>
            </a:r>
            <a:r>
              <a:rPr lang="es-CL" dirty="0" err="1" smtClean="0"/>
              <a:t>aii</a:t>
            </a:r>
            <a:r>
              <a:rPr lang="es-CL" dirty="0" smtClean="0"/>
              <a:t> el doble de los coeficientes de los cuadrados de las coordenadas generalizadas que aparecen en la energía cinética del sistema en el equilibrio, y </a:t>
            </a:r>
            <a:r>
              <a:rPr lang="es-CL" dirty="0" err="1" smtClean="0"/>
              <a:t>aji</a:t>
            </a:r>
            <a:r>
              <a:rPr lang="es-CL" dirty="0" smtClean="0"/>
              <a:t>=</a:t>
            </a:r>
            <a:r>
              <a:rPr lang="es-CL" dirty="0" err="1" smtClean="0"/>
              <a:t>aij</a:t>
            </a:r>
            <a:r>
              <a:rPr lang="es-CL" dirty="0" smtClean="0"/>
              <a:t> como los coeficientes de los elementos de la energía cinética que comparten dos coordenadas generalizadas, entonces el determinante de [K]-w^2*[M] igualado a cero nos permite despejar las frecuencias naturales del sistema.</a:t>
            </a: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
            </a:r>
            <a:br>
              <a:rPr lang="es-CL" b="1" dirty="0" smtClean="0"/>
            </a:br>
            <a:r>
              <a:rPr lang="es-CL" b="1" dirty="0" smtClean="0"/>
              <a:t>    La caída del viejo puente Tacoma </a:t>
            </a:r>
            <a:r>
              <a:rPr lang="es-CL" b="1" dirty="0" err="1" smtClean="0"/>
              <a:t>Narrows</a:t>
            </a:r>
            <a:endParaRPr lang="es-CL" dirty="0"/>
          </a:p>
        </p:txBody>
      </p:sp>
      <p:sp>
        <p:nvSpPr>
          <p:cNvPr id="3" name="2 Marcador de contenido"/>
          <p:cNvSpPr>
            <a:spLocks noGrp="1"/>
          </p:cNvSpPr>
          <p:nvPr>
            <p:ph idx="1"/>
          </p:nvPr>
        </p:nvSpPr>
        <p:spPr/>
        <p:txBody>
          <a:bodyPr>
            <a:normAutofit fontScale="92500" lnSpcReduction="10000"/>
          </a:bodyPr>
          <a:lstStyle/>
          <a:p>
            <a:r>
              <a:rPr lang="es-CL" b="1" dirty="0" smtClean="0"/>
              <a:t>Puente de Tacoma </a:t>
            </a:r>
            <a:r>
              <a:rPr lang="es-CL" b="1" dirty="0" err="1" smtClean="0"/>
              <a:t>Narrows</a:t>
            </a:r>
            <a:r>
              <a:rPr lang="es-CL" dirty="0" smtClean="0"/>
              <a:t> es un </a:t>
            </a:r>
            <a:r>
              <a:rPr lang="es-CL" dirty="0" smtClean="0">
                <a:hlinkClick r:id="rId2" tooltip="Puente colgante"/>
              </a:rPr>
              <a:t>puente colgante</a:t>
            </a:r>
            <a:r>
              <a:rPr lang="es-CL" dirty="0" smtClean="0"/>
              <a:t> de 1600 metros de longitud con una distancia entre soportes de 850 m (el tercero </a:t>
            </a:r>
            <a:r>
              <a:rPr lang="es-CL" dirty="0" smtClean="0">
                <a:hlinkClick r:id="rId3" tooltip="List of largest suspension bridges (aún no redactado)"/>
              </a:rPr>
              <a:t>más grande del mundo</a:t>
            </a:r>
            <a:r>
              <a:rPr lang="es-CL" dirty="0" smtClean="0"/>
              <a:t> en la época en que fue </a:t>
            </a:r>
            <a:r>
              <a:rPr lang="es-CL" dirty="0" err="1" smtClean="0"/>
              <a:t>construído</a:t>
            </a:r>
            <a:r>
              <a:rPr lang="es-CL" baseline="30000" dirty="0" smtClean="0">
                <a:hlinkClick r:id="rId4"/>
              </a:rPr>
              <a:t>[1]</a:t>
            </a:r>
            <a:r>
              <a:rPr lang="es-CL" dirty="0" smtClean="0"/>
              <a:t> ). El puente es parte de la carretera </a:t>
            </a:r>
            <a:r>
              <a:rPr lang="es-CL" dirty="0" smtClean="0">
                <a:hlinkClick r:id="rId5" tooltip="Washington State Route 16 (aún no redactado)"/>
              </a:rPr>
              <a:t>Washington </a:t>
            </a:r>
            <a:r>
              <a:rPr lang="es-CL" dirty="0" err="1" smtClean="0">
                <a:hlinkClick r:id="rId5" tooltip="Washington State Route 16 (aún no redactado)"/>
              </a:rPr>
              <a:t>State</a:t>
            </a:r>
            <a:r>
              <a:rPr lang="es-CL" dirty="0" smtClean="0">
                <a:hlinkClick r:id="rId5" tooltip="Washington State Route 16 (aún no redactado)"/>
              </a:rPr>
              <a:t> </a:t>
            </a:r>
            <a:r>
              <a:rPr lang="es-CL" dirty="0" err="1" smtClean="0">
                <a:hlinkClick r:id="rId5" tooltip="Washington State Route 16 (aún no redactado)"/>
              </a:rPr>
              <a:t>Route</a:t>
            </a:r>
            <a:r>
              <a:rPr lang="es-CL" dirty="0" smtClean="0">
                <a:hlinkClick r:id="rId5" tooltip="Washington State Route 16 (aún no redactado)"/>
              </a:rPr>
              <a:t> 16</a:t>
            </a:r>
            <a:r>
              <a:rPr lang="es-CL" dirty="0" smtClean="0"/>
              <a:t> en su paso a través de </a:t>
            </a:r>
            <a:r>
              <a:rPr lang="es-CL" dirty="0" smtClean="0">
                <a:hlinkClick r:id="rId6" tooltip="Tacoma Narrows"/>
              </a:rPr>
              <a:t>Tacoma </a:t>
            </a:r>
            <a:r>
              <a:rPr lang="es-CL" dirty="0" err="1" smtClean="0">
                <a:hlinkClick r:id="rId6" tooltip="Tacoma Narrows"/>
              </a:rPr>
              <a:t>Narrows</a:t>
            </a:r>
            <a:r>
              <a:rPr lang="es-CL" dirty="0" smtClean="0"/>
              <a:t> de </a:t>
            </a:r>
            <a:r>
              <a:rPr lang="es-CL" dirty="0" err="1" smtClean="0">
                <a:hlinkClick r:id="rId7" tooltip="Puget Sound (aún no redactado)"/>
              </a:rPr>
              <a:t>Puget</a:t>
            </a:r>
            <a:r>
              <a:rPr lang="es-CL" dirty="0" smtClean="0">
                <a:hlinkClick r:id="rId7" tooltip="Puget Sound (aún no redactado)"/>
              </a:rPr>
              <a:t> </a:t>
            </a:r>
            <a:r>
              <a:rPr lang="es-CL" dirty="0" err="1" smtClean="0">
                <a:hlinkClick r:id="rId7" tooltip="Puget Sound (aún no redactado)"/>
              </a:rPr>
              <a:t>Sound</a:t>
            </a:r>
            <a:r>
              <a:rPr lang="es-CL" dirty="0" smtClean="0"/>
              <a:t> desde </a:t>
            </a:r>
            <a:r>
              <a:rPr lang="es-CL" dirty="0" smtClean="0">
                <a:hlinkClick r:id="rId8" tooltip="Tacoma, Washington (aún no redactado)"/>
              </a:rPr>
              <a:t>Tacoma</a:t>
            </a:r>
            <a:r>
              <a:rPr lang="es-CL" dirty="0" smtClean="0"/>
              <a:t> a </a:t>
            </a:r>
            <a:r>
              <a:rPr lang="es-CL" dirty="0" err="1" smtClean="0">
                <a:hlinkClick r:id="rId9" tooltip="Gig Harbor, Washington (aún no redactado)"/>
              </a:rPr>
              <a:t>Gig</a:t>
            </a:r>
            <a:r>
              <a:rPr lang="es-CL" dirty="0" smtClean="0">
                <a:hlinkClick r:id="rId9" tooltip="Gig Harbor, Washington (aún no redactado)"/>
              </a:rPr>
              <a:t> Harbor, Washington</a:t>
            </a:r>
            <a:r>
              <a:rPr lang="es-CL" dirty="0" smtClean="0"/>
              <a:t>, Norteamérica. La primera versión de este puente, apodado </a:t>
            </a:r>
            <a:r>
              <a:rPr lang="es-CL" b="1" dirty="0" err="1" smtClean="0"/>
              <a:t>Galloping</a:t>
            </a:r>
            <a:r>
              <a:rPr lang="es-CL" b="1" dirty="0" smtClean="0"/>
              <a:t> </a:t>
            </a:r>
            <a:r>
              <a:rPr lang="es-CL" b="1" dirty="0" err="1" smtClean="0"/>
              <a:t>Gertie</a:t>
            </a:r>
            <a:r>
              <a:rPr lang="es-CL" dirty="0" smtClean="0"/>
              <a:t>, fue diseñado por </a:t>
            </a:r>
            <a:r>
              <a:rPr lang="es-CL" dirty="0" smtClean="0">
                <a:hlinkClick r:id="rId10" tooltip="Clark Eldridge (aún no redactado)"/>
              </a:rPr>
              <a:t>Clark </a:t>
            </a:r>
            <a:r>
              <a:rPr lang="es-CL" dirty="0" err="1" smtClean="0">
                <a:hlinkClick r:id="rId10" tooltip="Clark Eldridge (aún no redactado)"/>
              </a:rPr>
              <a:t>Eldridge</a:t>
            </a:r>
            <a:r>
              <a:rPr lang="es-CL" dirty="0" smtClean="0"/>
              <a:t> y modificado por </a:t>
            </a:r>
            <a:r>
              <a:rPr lang="es-CL" dirty="0" err="1" smtClean="0">
                <a:hlinkClick r:id="rId11" tooltip="Leon Moisseiff (aún no redactado)"/>
              </a:rPr>
              <a:t>Leon</a:t>
            </a:r>
            <a:r>
              <a:rPr lang="es-CL" dirty="0" smtClean="0">
                <a:hlinkClick r:id="rId11" tooltip="Leon Moisseiff (aún no redactado)"/>
              </a:rPr>
              <a:t> </a:t>
            </a:r>
            <a:r>
              <a:rPr lang="es-CL" dirty="0" err="1" smtClean="0">
                <a:hlinkClick r:id="rId11" tooltip="Leon Moisseiff (aún no redactado)"/>
              </a:rPr>
              <a:t>Moisseiff</a:t>
            </a:r>
            <a:r>
              <a:rPr lang="es-CL" dirty="0" smtClean="0"/>
              <a:t>. En 1940, el puente se hizo famoso por su dramático </a:t>
            </a:r>
            <a:r>
              <a:rPr lang="es-CL" dirty="0" smtClean="0">
                <a:hlinkClick r:id="rId12" tooltip="Falla estructural (aún no redactado)"/>
              </a:rPr>
              <a:t>colapso estructural</a:t>
            </a:r>
            <a:r>
              <a:rPr lang="es-CL" dirty="0" smtClean="0"/>
              <a:t> inducido por el viento, evento que quedó registrado en una filmación. El puente de reemplazo se inauguró en 1950.</a:t>
            </a:r>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lstStyle/>
          <a:p>
            <a:r>
              <a:rPr lang="es-CL" dirty="0" smtClean="0"/>
              <a:t>El viejo </a:t>
            </a:r>
            <a:r>
              <a:rPr lang="es-CL" dirty="0" smtClean="0">
                <a:hlinkClick r:id="rId2" tooltip="Puente de Tacoma Narrows"/>
              </a:rPr>
              <a:t>puente de Tacoma </a:t>
            </a:r>
            <a:r>
              <a:rPr lang="es-CL" dirty="0" err="1" smtClean="0">
                <a:hlinkClick r:id="rId2" tooltip="Puente de Tacoma Narrows"/>
              </a:rPr>
              <a:t>Narrows</a:t>
            </a:r>
            <a:r>
              <a:rPr lang="es-CL" dirty="0" smtClean="0"/>
              <a:t> ha sido popularizado en los libros de física como un ejemplo clásico de resonancia; sin embargo esta descripción es falsa. Este puente falló debido a la acción de unas fuerzas conocidas en el campo de la aerodinámica de puentes como fuerzas </a:t>
            </a:r>
            <a:r>
              <a:rPr lang="es-CL" dirty="0" err="1" smtClean="0"/>
              <a:t>autoexcitadas</a:t>
            </a:r>
            <a:r>
              <a:rPr lang="es-CL" dirty="0" smtClean="0"/>
              <a:t>, por un fenómeno conocido como </a:t>
            </a:r>
            <a:r>
              <a:rPr lang="es-CL" i="1" dirty="0" err="1" smtClean="0"/>
              <a:t>fluttering</a:t>
            </a:r>
            <a:r>
              <a:rPr lang="es-CL" dirty="0" smtClean="0"/>
              <a:t>. </a:t>
            </a:r>
            <a:r>
              <a:rPr lang="es-CL" dirty="0" smtClean="0">
                <a:hlinkClick r:id="rId3" tooltip="Robert H. Scanlan (aún no redactado)"/>
              </a:rPr>
              <a:t>Robert H. </a:t>
            </a:r>
            <a:r>
              <a:rPr lang="es-CL" dirty="0" err="1" smtClean="0">
                <a:hlinkClick r:id="rId3" tooltip="Robert H. Scanlan (aún no redactado)"/>
              </a:rPr>
              <a:t>Scanlan</a:t>
            </a:r>
            <a:r>
              <a:rPr lang="es-CL" dirty="0" smtClean="0"/>
              <a:t>, padre de la aerodinámica de puentes, escribió un articulo criticando este malentendido.</a:t>
            </a: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14356"/>
            <a:ext cx="8229600" cy="1143000"/>
          </a:xfrm>
        </p:spPr>
        <p:txBody>
          <a:bodyPr>
            <a:normAutofit/>
          </a:bodyPr>
          <a:lstStyle/>
          <a:p>
            <a:endParaRPr lang="es-CL" dirty="0"/>
          </a:p>
        </p:txBody>
      </p:sp>
      <p:sp>
        <p:nvSpPr>
          <p:cNvPr id="3" name="2 Marcador de contenido"/>
          <p:cNvSpPr>
            <a:spLocks noGrp="1"/>
          </p:cNvSpPr>
          <p:nvPr>
            <p:ph idx="1"/>
          </p:nvPr>
        </p:nvSpPr>
        <p:spPr/>
        <p:txBody>
          <a:bodyPr>
            <a:normAutofit lnSpcReduction="10000"/>
          </a:bodyPr>
          <a:lstStyle/>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r>
              <a:rPr lang="es-CL" dirty="0" smtClean="0"/>
              <a:t>http://www.youtube.com/watch?v=j-zczJXSxnw&amp;NR=1</a:t>
            </a:r>
          </a:p>
          <a:p>
            <a:r>
              <a:rPr lang="es-CL" dirty="0" smtClean="0"/>
              <a:t>http://www.youtube.com/watch?v=HxTZ446tbzE</a:t>
            </a:r>
            <a:endParaRPr lang="es-CL" dirty="0"/>
          </a:p>
        </p:txBody>
      </p:sp>
      <p:pic>
        <p:nvPicPr>
          <p:cNvPr id="3075" name="Picture 3"/>
          <p:cNvPicPr>
            <a:picLocks noChangeAspect="1" noChangeArrowheads="1"/>
          </p:cNvPicPr>
          <p:nvPr/>
        </p:nvPicPr>
        <p:blipFill>
          <a:blip r:embed="rId2"/>
          <a:srcRect/>
          <a:stretch>
            <a:fillRect/>
          </a:stretch>
        </p:blipFill>
        <p:spPr bwMode="auto">
          <a:xfrm>
            <a:off x="2071670" y="714356"/>
            <a:ext cx="4905375" cy="4048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                                            Fotos</a:t>
            </a:r>
            <a:endParaRPr lang="es-CL" dirty="0"/>
          </a:p>
        </p:txBody>
      </p:sp>
      <p:pic>
        <p:nvPicPr>
          <p:cNvPr id="2051" name="Picture 3"/>
          <p:cNvPicPr>
            <a:picLocks noGrp="1" noChangeAspect="1" noChangeArrowheads="1"/>
          </p:cNvPicPr>
          <p:nvPr>
            <p:ph idx="1"/>
          </p:nvPr>
        </p:nvPicPr>
        <p:blipFill>
          <a:blip r:embed="rId2"/>
          <a:srcRect/>
          <a:stretch>
            <a:fillRect/>
          </a:stretch>
        </p:blipFill>
        <p:spPr bwMode="auto">
          <a:xfrm>
            <a:off x="0" y="3786190"/>
            <a:ext cx="4019550" cy="32861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381500" y="2981325"/>
            <a:ext cx="4762500" cy="387667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a:srcRect/>
          <a:stretch>
            <a:fillRect/>
          </a:stretch>
        </p:blipFill>
        <p:spPr bwMode="auto">
          <a:xfrm>
            <a:off x="1428728" y="857232"/>
            <a:ext cx="36576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424</Words>
  <Application>Microsoft Office PowerPoint</Application>
  <PresentationFormat>Presentación en pantalla (4:3)</PresentationFormat>
  <Paragraphs>27</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Calibri</vt:lpstr>
      <vt:lpstr>Constantia</vt:lpstr>
      <vt:lpstr>Wingdings 2</vt:lpstr>
      <vt:lpstr>Flujo</vt:lpstr>
      <vt:lpstr>Resonancia !</vt:lpstr>
      <vt:lpstr>Definición de Resonancia</vt:lpstr>
      <vt:lpstr>Ejemplo de resonancoa</vt:lpstr>
      <vt:lpstr>Resonancia de manera mas científica !</vt:lpstr>
      <vt:lpstr>Presentación de PowerPoint</vt:lpstr>
      <vt:lpstr>     La caída del viejo puente Tacoma Narrows</vt:lpstr>
      <vt:lpstr>Presentación de PowerPoint</vt:lpstr>
      <vt:lpstr>Presentación de PowerPoint</vt:lpstr>
      <vt:lpstr>                                            Fotos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Resonancia !</dc:title>
  <dc:creator>MARITZA</dc:creator>
  <cp:lastModifiedBy>Montoya</cp:lastModifiedBy>
  <cp:revision>7</cp:revision>
  <dcterms:created xsi:type="dcterms:W3CDTF">2008-07-29T00:25:15Z</dcterms:created>
  <dcterms:modified xsi:type="dcterms:W3CDTF">2016-12-01T14:24:57Z</dcterms:modified>
</cp:coreProperties>
</file>